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61" r:id="rId7"/>
    <p:sldId id="281" r:id="rId8"/>
    <p:sldId id="277" r:id="rId9"/>
    <p:sldId id="275" r:id="rId10"/>
    <p:sldId id="264" r:id="rId11"/>
    <p:sldId id="265" r:id="rId12"/>
    <p:sldId id="283" r:id="rId13"/>
    <p:sldId id="267" r:id="rId14"/>
    <p:sldId id="282" r:id="rId15"/>
    <p:sldId id="284" r:id="rId16"/>
    <p:sldId id="285" r:id="rId17"/>
    <p:sldId id="286" r:id="rId18"/>
    <p:sldId id="287" r:id="rId19"/>
    <p:sldId id="288" r:id="rId20"/>
    <p:sldId id="278" r:id="rId21"/>
    <p:sldId id="289" r:id="rId22"/>
    <p:sldId id="272" r:id="rId23"/>
    <p:sldId id="279" r:id="rId24"/>
    <p:sldId id="290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 varScale="1">
        <p:scale>
          <a:sx n="39" d="100"/>
          <a:sy n="39" d="100"/>
        </p:scale>
        <p:origin x="-15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21D8-0D47-42D4-A68B-792E30491AB3}" type="datetimeFigureOut">
              <a:rPr lang="pt-BR" smtClean="0"/>
              <a:pPr/>
              <a:t>22/10/2013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BD355-85E9-410F-94F6-1A1C2DD219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621D8-0D47-42D4-A68B-792E30491AB3}" type="datetimeFigureOut">
              <a:rPr lang="pt-BR" smtClean="0"/>
              <a:pPr/>
              <a:t>22/10/2013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BD355-85E9-410F-94F6-1A1C2DD219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2304256"/>
          </a:xfrm>
        </p:spPr>
        <p:txBody>
          <a:bodyPr>
            <a:normAutofit/>
          </a:bodyPr>
          <a:lstStyle/>
          <a:p>
            <a:pPr algn="ctr"/>
            <a:r>
              <a:rPr lang="pt-BR" sz="2400" b="1" smtClean="0">
                <a:latin typeface="Arial" pitchFamily="34" charset="0"/>
                <a:cs typeface="Arial" pitchFamily="34" charset="0"/>
              </a:rPr>
              <a:t>UNIDADE DE ENSINO SUPERIOR INGÁ</a:t>
            </a:r>
            <a:r>
              <a:rPr lang="pt-BR" sz="240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smtClean="0">
                <a:latin typeface="Arial" pitchFamily="34" charset="0"/>
                <a:cs typeface="Arial" pitchFamily="34" charset="0"/>
              </a:rPr>
            </a:br>
            <a:r>
              <a:rPr lang="pt-BR" sz="2400" b="1" smtClean="0">
                <a:latin typeface="Arial" pitchFamily="34" charset="0"/>
                <a:cs typeface="Arial" pitchFamily="34" charset="0"/>
              </a:rPr>
              <a:t>FACULDADE INGÁ</a:t>
            </a:r>
            <a:r>
              <a:rPr lang="pt-BR" sz="240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smtClean="0">
                <a:latin typeface="Arial" pitchFamily="34" charset="0"/>
                <a:cs typeface="Arial" pitchFamily="34" charset="0"/>
              </a:rPr>
            </a:br>
            <a:r>
              <a:rPr lang="pt-BR" sz="2400" b="1" smtClean="0">
                <a:latin typeface="Arial" pitchFamily="34" charset="0"/>
                <a:cs typeface="Arial" pitchFamily="34" charset="0"/>
              </a:rPr>
              <a:t> Apresentação de Monografia da Especialização em Ortodontia  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708920"/>
            <a:ext cx="8280920" cy="3888432"/>
          </a:xfrm>
        </p:spPr>
        <p:txBody>
          <a:bodyPr>
            <a:normAutofit lnSpcReduction="10000"/>
          </a:bodyPr>
          <a:lstStyle/>
          <a:p>
            <a:endParaRPr lang="pt-BR" sz="2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MINI IMPLANTES ORTODÔNTICOS E A HIGIENIZAÇÃO PERIIMPLANTAR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1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Aluno: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Renato Santos Vinhal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</a:t>
            </a:r>
            <a:r>
              <a:rPr lang="pt-B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Mustaphá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Amad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Neto</a:t>
            </a:r>
            <a:r>
              <a:rPr lang="pt-BR" dirty="0" smtClean="0"/>
              <a:t>.</a:t>
            </a: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Patos de Minas, 2013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mv="urn:schemas-microsoft-com:mac:vml" xmlns:mo="http://schemas.microsoft.com/office/mac/office/2008/main" xmlns:ve="http://schemas.openxmlformats.org/markup-compatibility/2006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805264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95536" y="5642141"/>
            <a:ext cx="846738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2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Miniimplantes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com diferentes alturas de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transmucoso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cinta baixa (0mm), cinta m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dia (1mm) e cinta alta (2mm).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MELO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et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al., p. 22,.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2007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b="1" dirty="0" smtClean="0"/>
              <a:t> 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21288"/>
          </a:xfrm>
        </p:spPr>
        <p:txBody>
          <a:bodyPr>
            <a:normAutofit/>
          </a:bodyPr>
          <a:lstStyle/>
          <a:p>
            <a:pPr algn="ctr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mv="urn:schemas-microsoft-com:mac:vml" xmlns:mo="http://schemas.microsoft.com/office/mac/office/2008/main" xmlns:ve="http://schemas.openxmlformats.org/markup-compatibility/2006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77880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565767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3: Kit de instala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do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miniimplante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A)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Chave tufo para instala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manual.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B)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Torqu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metro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C)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Adaptadores para contra-ângulo, pe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reta e catraca.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D)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Brocas para contra-ângulo e pe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reta.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Fonte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: MELO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et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al., p. 22, 2007.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    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pt-BR" sz="3200" dirty="0" smtClean="0"/>
          </a:p>
          <a:p>
            <a:pPr>
              <a:buFont typeface="Wingdings" pitchFamily="2" charset="2"/>
              <a:buChar char="§"/>
            </a:pPr>
            <a:endParaRPr lang="pt-BR" sz="3200" dirty="0"/>
          </a:p>
          <a:p>
            <a:pPr>
              <a:buFont typeface="Wingdings" pitchFamily="2" charset="2"/>
              <a:buChar char="§"/>
            </a:pPr>
            <a:r>
              <a:rPr lang="pt-BR" sz="3200" dirty="0" smtClean="0"/>
              <a:t>Análise clinica: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Modelos de gesso do paciente;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GCR e cirúrgico.</a:t>
            </a:r>
          </a:p>
          <a:p>
            <a:r>
              <a:rPr lang="pt-BR" sz="2400" dirty="0" smtClean="0"/>
              <a:t>         </a:t>
            </a:r>
          </a:p>
          <a:p>
            <a:r>
              <a:rPr lang="pt-BR" sz="2400" dirty="0" smtClean="0"/>
              <a:t>             (JOSGRILBERT,. </a:t>
            </a:r>
            <a:r>
              <a:rPr lang="pt-BR" sz="2400" dirty="0" err="1" smtClean="0"/>
              <a:t>Et</a:t>
            </a:r>
            <a:r>
              <a:rPr lang="pt-BR" sz="2400" dirty="0" smtClean="0"/>
              <a:t> al., 2008)</a:t>
            </a:r>
            <a:endParaRPr lang="pt-B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000" dirty="0" smtClean="0">
                <a:latin typeface="Arial" pitchFamily="34" charset="0"/>
                <a:cs typeface="Arial" pitchFamily="34" charset="0"/>
              </a:rPr>
            </a:b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mv="urn:schemas-microsoft-com:mac:vml" xmlns:mo="http://schemas.microsoft.com/office/mac/office/2008/main" xmlns:ve="http://schemas.openxmlformats.org/markup-compatibility/2006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301208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5415586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4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Fotos iniciais: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lado direito em Classe I;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desvio da linha m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dia superior para o lado direito;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lado esquerdo em Classe II.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D, E, F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In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cio do fechamento de espa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os.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G, H, I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Final do fechamento de espa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os com linha m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dia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sobrecorrigida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J, K, L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Caso finalizado.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Fonte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: MARASSI, MARASSI, p. 582008.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    </a:t>
            </a:r>
            <a:endParaRPr lang="pt-BR" sz="40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 descr="26.bmp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mv="urn:schemas-microsoft-com:mac:vml" xmlns:mo="http://schemas.microsoft.com/office/mac/office/2008/main" xmlns:ve="http://schemas.openxmlformats.org/markup-compatibility/2006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021288"/>
          </a:xfrm>
          <a:prstGeom prst="rect">
            <a:avLst/>
          </a:prstGeom>
          <a:noFill/>
          <a:ln>
            <a:noFill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595213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5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Coloca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do mini-implante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FERNANDES, 2009, p. 16.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 descr="27.bmp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mv="urn:schemas-microsoft-com:mac:vml" xmlns:mo="http://schemas.microsoft.com/office/mac/office/2008/main" xmlns:ve="http://schemas.openxmlformats.org/markup-compatibility/2006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  <a:ln>
            <a:noFill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6021288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6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Remo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do mini-implante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FERNANDES, 2009, p. 16.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   BEZERRA et., (2004);</a:t>
            </a:r>
          </a:p>
          <a:p>
            <a:endParaRPr lang="pt-BR" sz="2400" dirty="0" smtClean="0"/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 Conclusão,técnica eficiente</a:t>
            </a:r>
          </a:p>
          <a:p>
            <a:pPr>
              <a:buFont typeface="Wingdings" pitchFamily="2" charset="2"/>
              <a:buChar char="§"/>
            </a:pPr>
            <a:endParaRPr lang="pt-BR" sz="2400" dirty="0"/>
          </a:p>
          <a:p>
            <a:pPr>
              <a:buFont typeface="Wingdings" pitchFamily="2" charset="2"/>
              <a:buChar char="§"/>
            </a:pPr>
            <a:r>
              <a:rPr lang="pt-BR" sz="2400" dirty="0" err="1" smtClean="0"/>
              <a:t>Protaçao</a:t>
            </a:r>
            <a:r>
              <a:rPr lang="pt-BR" sz="2400" dirty="0" smtClean="0"/>
              <a:t>,extrusão,</a:t>
            </a:r>
            <a:r>
              <a:rPr lang="pt-BR" sz="2400" dirty="0" err="1" smtClean="0"/>
              <a:t>etc</a:t>
            </a:r>
            <a:endParaRPr lang="pt-BR" sz="2400" dirty="0" smtClean="0"/>
          </a:p>
          <a:p>
            <a:pPr>
              <a:buFont typeface="Wingdings" pitchFamily="2" charset="2"/>
              <a:buChar char="§"/>
            </a:pPr>
            <a:endParaRPr lang="pt-BR" sz="2400" dirty="0"/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Baixo custo</a:t>
            </a:r>
          </a:p>
          <a:p>
            <a:pPr>
              <a:buFont typeface="Wingdings" pitchFamily="2" charset="2"/>
              <a:buChar char="§"/>
            </a:pPr>
            <a:endParaRPr lang="pt-BR" sz="2400" dirty="0"/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Aceitação</a:t>
            </a:r>
          </a:p>
          <a:p>
            <a:pPr>
              <a:buFont typeface="Wingdings" pitchFamily="2" charset="2"/>
              <a:buChar char="§"/>
            </a:pPr>
            <a:endParaRPr lang="pt-BR" sz="2400" dirty="0" smtClean="0"/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        (MELO; </a:t>
            </a:r>
            <a:r>
              <a:rPr lang="pt-BR" sz="2800" dirty="0" err="1" smtClean="0"/>
              <a:t>et</a:t>
            </a:r>
            <a:r>
              <a:rPr lang="pt-BR" sz="2800" dirty="0" smtClean="0"/>
              <a:t> al., 2007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 conclusão,planejamento ortodôntico-cirúrgico.</a:t>
            </a:r>
          </a:p>
          <a:p>
            <a:pPr>
              <a:buFont typeface="Wingdings" pitchFamily="2" charset="2"/>
              <a:buChar char="§"/>
            </a:pPr>
            <a:endParaRPr lang="pt-BR" sz="2400" dirty="0"/>
          </a:p>
          <a:p>
            <a:pPr>
              <a:buFont typeface="Wingdings" pitchFamily="2" charset="2"/>
              <a:buChar char="§"/>
            </a:pPr>
            <a:endParaRPr lang="pt-BR" sz="2400" dirty="0" smtClean="0"/>
          </a:p>
          <a:p>
            <a:pPr>
              <a:buFont typeface="Wingdings" pitchFamily="2" charset="2"/>
              <a:buChar char="§"/>
            </a:pPr>
            <a:endParaRPr lang="pt-BR" sz="2400" dirty="0"/>
          </a:p>
          <a:p>
            <a:pPr>
              <a:buFont typeface="Wingdings" pitchFamily="2" charset="2"/>
              <a:buChar char="§"/>
            </a:pPr>
            <a:endParaRPr lang="pt-BR" sz="2400" dirty="0" smtClean="0"/>
          </a:p>
          <a:p>
            <a:r>
              <a:rPr lang="pt-BR" sz="2400" dirty="0" smtClean="0"/>
              <a:t>        (MARASSI, MARASSI, 2008).</a:t>
            </a:r>
          </a:p>
          <a:p>
            <a:endParaRPr lang="pt-BR" sz="2400" dirty="0" smtClean="0"/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Colocação correta,mais efica</a:t>
            </a:r>
            <a:r>
              <a:rPr lang="pt-BR" sz="2400" dirty="0"/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           </a:t>
            </a:r>
            <a:r>
              <a:rPr lang="pt-BR" sz="4000" b="1" dirty="0" smtClean="0"/>
              <a:t>HIGIENIZAÇÃO</a:t>
            </a:r>
            <a:endParaRPr lang="pt-BR" sz="4000" b="1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800" dirty="0" smtClean="0"/>
              <a:t>ORIENTAÇÃO;</a:t>
            </a:r>
          </a:p>
          <a:p>
            <a:pPr>
              <a:buFont typeface="Wingdings" pitchFamily="2" charset="2"/>
              <a:buChar char="§"/>
            </a:pPr>
            <a:endParaRPr lang="pt-BR" sz="2800" dirty="0" smtClean="0"/>
          </a:p>
          <a:p>
            <a:endParaRPr lang="pt-BR" sz="2800" dirty="0"/>
          </a:p>
          <a:p>
            <a:pPr>
              <a:buFont typeface="Wingdings" pitchFamily="2" charset="2"/>
              <a:buChar char="§"/>
            </a:pPr>
            <a:r>
              <a:rPr lang="pt-BR" sz="2800" dirty="0"/>
              <a:t> </a:t>
            </a:r>
            <a:r>
              <a:rPr lang="pt-BR" sz="2800" dirty="0" smtClean="0"/>
              <a:t>REGIÃO PERIMPLANTAR,TEMPO DE CICATRIZAÇAO,AMARRILOS,ELASTICOS,MOLAS.</a:t>
            </a:r>
          </a:p>
          <a:p>
            <a:pPr>
              <a:buFont typeface="Wingdings" pitchFamily="2" charset="2"/>
              <a:buChar char="§"/>
            </a:pPr>
            <a:endParaRPr lang="pt-BR" sz="2800" dirty="0"/>
          </a:p>
          <a:p>
            <a:pPr>
              <a:buFont typeface="Wingdings" pitchFamily="2" charset="2"/>
              <a:buChar char="§"/>
            </a:pPr>
            <a:r>
              <a:rPr lang="pt-BR" sz="2800" dirty="0" smtClean="0"/>
              <a:t>COMPROMETIMENTO DA CADEIA ASSÉPTICA.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 descr="C:\Documents and Settings\Administrador\Configurações locais\Temporary Internet Files\Content.Word\3.bmp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mv="urn:schemas-microsoft-com:mac:vml" xmlns:mo="http://schemas.microsoft.com/office/mac/office/2008/main" xmlns:ve="http://schemas.openxmlformats.org/markup-compatibility/2006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0" y="56612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Fig</a:t>
            </a:r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8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 Mini-implante revelando intensa </a:t>
            </a:r>
            <a:r>
              <a:rPr lang="pt-BR" sz="28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inflamaçao</a:t>
            </a:r>
            <a:endParaRPr lang="pt-BR" sz="2800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</a:rPr>
              <a:t>Fonte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</a:rPr>
              <a:t>: FERNANDES, 2009.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Anamnese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,contra-indicações absolutas e temporárias.Podem ser empregado nos pacientes.(MARASSI;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al., 2005).</a:t>
            </a:r>
          </a:p>
          <a:p>
            <a:pPr algn="just">
              <a:buFont typeface="Arial" pitchFamily="34" charset="0"/>
              <a:buChar char="•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Osseointegração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,estabilidade(osso),crescimento vertical e horizontal(JANSON; SANT’ ANA; VASCONCELOS,2006).</a:t>
            </a:r>
          </a:p>
          <a:p>
            <a:pPr algn="just">
              <a:buFont typeface="Arial" pitchFamily="34" charset="0"/>
              <a:buChar char="•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Autofit/>
          </a:bodyPr>
          <a:lstStyle/>
          <a:p>
            <a:pPr algn="ctr"/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 descr="C:\Documents and Settings\Administrador\Configurações locais\Temporary Internet Files\Content.Word\3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5670049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9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Figura 5- Recobrimento da cabe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do mini- implante 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mobilidade por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perimini-implantite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FERNANDES, 2009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4400" dirty="0" smtClean="0"/>
              <a:t>             CONCLUSÃO</a:t>
            </a:r>
            <a:endParaRPr lang="pt-BR" sz="4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8229600" cy="5661248"/>
          </a:xfrm>
        </p:spPr>
        <p:txBody>
          <a:bodyPr>
            <a:normAutofit fontScale="92500" lnSpcReduction="10000"/>
          </a:bodyPr>
          <a:lstStyle/>
          <a:p>
            <a:r>
              <a:rPr lang="pt-BR" sz="2500" b="1" cap="small" dirty="0" smtClean="0"/>
              <a:t>     Após </a:t>
            </a:r>
            <a:r>
              <a:rPr lang="pt-BR" sz="2500" b="1" cap="small" dirty="0"/>
              <a:t>a revisão de literatura, conclui-se que:</a:t>
            </a:r>
            <a:endParaRPr lang="pt-BR" sz="2500" b="1" dirty="0"/>
          </a:p>
          <a:p>
            <a:pPr lvl="0"/>
            <a:r>
              <a:rPr lang="pt-BR" sz="2500" b="1" cap="small" dirty="0"/>
              <a:t>Trata-se de uma forma de tratamento que é considerada muito eficaz, de baixo custo, considerada uma técnica de simples execução e possui enorme aplicabilidade clínica.  </a:t>
            </a:r>
            <a:endParaRPr lang="pt-BR" sz="2500" b="1" dirty="0"/>
          </a:p>
          <a:p>
            <a:pPr lvl="0"/>
            <a:r>
              <a:rPr lang="pt-BR" sz="2500" b="1" cap="small" dirty="0"/>
              <a:t>Tanto o profissional quanto o paciente possuem responsabilidade na eficácia do tratamento, o profissional ao realizar um excelente trabalho e o paciente que deve cumprir com o que lhe foi passado, como executar uma ótima higienização da boca, bem como ir com </a:t>
            </a:r>
            <a:r>
              <a:rPr lang="pt-BR" sz="2500" b="1" cap="small" dirty="0" err="1"/>
              <a:t>frequência</a:t>
            </a:r>
            <a:r>
              <a:rPr lang="pt-BR" sz="2500" b="1" cap="small" dirty="0"/>
              <a:t> ao consultório odontológico pra manutenções periódicas.</a:t>
            </a:r>
            <a:endParaRPr lang="pt-BR" sz="2500" b="1" dirty="0"/>
          </a:p>
          <a:p>
            <a:pPr lvl="0"/>
            <a:r>
              <a:rPr lang="pt-BR" sz="2500" b="1" cap="small" dirty="0" smtClean="0"/>
              <a:t>     Os </a:t>
            </a:r>
            <a:r>
              <a:rPr lang="pt-BR" sz="2500" b="1" cap="small" dirty="0"/>
              <a:t>mini-implantes se mostraram ser um bom recurso de ancoragem ortodôntica, mostrando ser um ótimo meio de se conseguir os resultados esperados em um pequeno intervalo de tempo.   </a:t>
            </a:r>
            <a:endParaRPr lang="pt-BR" sz="2500" b="1" dirty="0"/>
          </a:p>
          <a:p>
            <a:r>
              <a:rPr lang="pt-BR" sz="2400" b="1" cap="small" dirty="0"/>
              <a:t> </a:t>
            </a:r>
            <a:endParaRPr lang="pt-BR" sz="2400" b="1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55000" lnSpcReduction="20000"/>
          </a:bodyPr>
          <a:lstStyle/>
          <a:p>
            <a:r>
              <a:rPr lang="pt-BR" sz="6400" u="sng" cap="small" dirty="0" smtClean="0"/>
              <a:t>  </a:t>
            </a:r>
            <a:r>
              <a:rPr lang="pt-BR" sz="6400" u="sng" cap="small" dirty="0" err="1" smtClean="0"/>
              <a:t>Refêrencias</a:t>
            </a:r>
            <a:r>
              <a:rPr lang="pt-BR" sz="6400" u="sng" cap="small" dirty="0" smtClean="0"/>
              <a:t> bibliográficas</a:t>
            </a:r>
          </a:p>
          <a:p>
            <a:endParaRPr lang="pt-BR" sz="6400" u="sng" cap="small" dirty="0" smtClean="0"/>
          </a:p>
          <a:p>
            <a:r>
              <a:rPr lang="en-US" dirty="0"/>
              <a:t>AKIN-NERGIZ. et al. </a:t>
            </a:r>
            <a:r>
              <a:rPr lang="en-US" b="1" dirty="0"/>
              <a:t>Reactions of </a:t>
            </a:r>
            <a:r>
              <a:rPr lang="en-US" b="1" dirty="0" err="1"/>
              <a:t>peri</a:t>
            </a:r>
            <a:r>
              <a:rPr lang="en-US" b="1" dirty="0"/>
              <a:t>-implant tissues to continuous loading of </a:t>
            </a:r>
            <a:r>
              <a:rPr lang="en-US" b="1" dirty="0" err="1"/>
              <a:t>osseointegrated</a:t>
            </a:r>
            <a:r>
              <a:rPr lang="en-US" b="1" dirty="0"/>
              <a:t> implants</a:t>
            </a:r>
            <a:r>
              <a:rPr lang="en-US" dirty="0"/>
              <a:t>. Am. J. </a:t>
            </a:r>
            <a:r>
              <a:rPr lang="en-US" dirty="0" err="1"/>
              <a:t>Orthod</a:t>
            </a:r>
            <a:r>
              <a:rPr lang="en-US" dirty="0"/>
              <a:t>. </a:t>
            </a:r>
            <a:r>
              <a:rPr lang="en-US" dirty="0" err="1"/>
              <a:t>Dentofacial</a:t>
            </a:r>
            <a:r>
              <a:rPr lang="en-US" dirty="0"/>
              <a:t> </a:t>
            </a:r>
            <a:r>
              <a:rPr lang="en-US" dirty="0" err="1"/>
              <a:t>Orthop</a:t>
            </a:r>
            <a:r>
              <a:rPr lang="en-US" dirty="0"/>
              <a:t>., St. Louis, v. 114, no. 3, p. 292- 298, 1998.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pt-BR" dirty="0"/>
              <a:t>ARAÚJO, </a:t>
            </a:r>
            <a:r>
              <a:rPr lang="pt-BR" dirty="0" err="1"/>
              <a:t>et</a:t>
            </a:r>
            <a:r>
              <a:rPr lang="pt-BR" dirty="0"/>
              <a:t> al. </a:t>
            </a:r>
            <a:r>
              <a:rPr lang="pt-BR" b="1" dirty="0"/>
              <a:t>Ancoragem esquelética em Ortodontia com </a:t>
            </a:r>
            <a:r>
              <a:rPr lang="pt-BR" b="1" dirty="0" err="1"/>
              <a:t>miniimplantes</a:t>
            </a:r>
            <a:r>
              <a:rPr lang="pt-BR" dirty="0"/>
              <a:t>. </a:t>
            </a:r>
            <a:r>
              <a:rPr lang="en-US" dirty="0"/>
              <a:t>Rev. Dental Press </a:t>
            </a:r>
            <a:r>
              <a:rPr lang="en-US" dirty="0" err="1"/>
              <a:t>Ortodon</a:t>
            </a:r>
            <a:r>
              <a:rPr lang="en-US" dirty="0"/>
              <a:t>. </a:t>
            </a:r>
            <a:r>
              <a:rPr lang="en-US" dirty="0" err="1"/>
              <a:t>Ortop</a:t>
            </a:r>
            <a:r>
              <a:rPr lang="en-US" dirty="0"/>
              <a:t>. Facial, </a:t>
            </a:r>
            <a:r>
              <a:rPr lang="en-US" dirty="0" err="1"/>
              <a:t>Maringá</a:t>
            </a:r>
            <a:r>
              <a:rPr lang="en-US" dirty="0"/>
              <a:t>, v. 11, n. 4, p. 126-156, </a:t>
            </a:r>
            <a:r>
              <a:rPr lang="en-US" dirty="0" err="1"/>
              <a:t>jul</a:t>
            </a:r>
            <a:r>
              <a:rPr lang="en-US" dirty="0"/>
              <a:t>./ago. 2006.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en-US" dirty="0"/>
              <a:t>ARCURI, et al. </a:t>
            </a:r>
            <a:r>
              <a:rPr lang="en-US" b="1" dirty="0"/>
              <a:t>Five years of experience using palatal </a:t>
            </a:r>
            <a:r>
              <a:rPr lang="en-US" b="1" dirty="0" err="1"/>
              <a:t>miniimplantes</a:t>
            </a:r>
            <a:r>
              <a:rPr lang="en-US" b="1" dirty="0"/>
              <a:t> for orthodontic anchorage</a:t>
            </a:r>
            <a:r>
              <a:rPr lang="en-US" dirty="0"/>
              <a:t>. J. Oral </a:t>
            </a:r>
            <a:r>
              <a:rPr lang="en-US" dirty="0" err="1"/>
              <a:t>Maxillofac</a:t>
            </a:r>
            <a:r>
              <a:rPr lang="en-US" dirty="0"/>
              <a:t>. Surg., Philadelphia, v. 65, no. 12, p. 2492-2497, 2007.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en-US" dirty="0"/>
              <a:t>ASSCHERICKX, K. et al. </a:t>
            </a:r>
            <a:r>
              <a:rPr lang="en-US" b="1" dirty="0"/>
              <a:t>Root repair after injury from </a:t>
            </a:r>
            <a:r>
              <a:rPr lang="en-US" b="1" dirty="0" err="1"/>
              <a:t>miniscrew</a:t>
            </a:r>
            <a:r>
              <a:rPr lang="en-US" dirty="0"/>
              <a:t>. </a:t>
            </a:r>
            <a:r>
              <a:rPr lang="en-US" dirty="0" err="1"/>
              <a:t>Clin</a:t>
            </a:r>
            <a:r>
              <a:rPr lang="en-US" dirty="0"/>
              <a:t>. Oral Implants Res., Copenhagen, v. 16, no. 5, p. 575-578, 2005.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en-US" dirty="0"/>
              <a:t>BAE, et al. </a:t>
            </a:r>
            <a:r>
              <a:rPr lang="en-US" b="1" dirty="0"/>
              <a:t>Clinical application of micro-implant anchorage</a:t>
            </a:r>
            <a:r>
              <a:rPr lang="en-US" dirty="0"/>
              <a:t>. 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Orthod</a:t>
            </a:r>
            <a:r>
              <a:rPr lang="en-US" dirty="0"/>
              <a:t>, Boulder, v.36, n.5, p.298-302, May 2002.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pt-BR" dirty="0"/>
              <a:t>BETTI. </a:t>
            </a:r>
            <a:r>
              <a:rPr lang="pt-BR" b="1" dirty="0"/>
              <a:t>Os pacientes de risco ás doenças </a:t>
            </a:r>
            <a:r>
              <a:rPr lang="pt-BR" b="1" dirty="0" err="1"/>
              <a:t>periodontais</a:t>
            </a:r>
            <a:r>
              <a:rPr lang="pt-BR" b="1" dirty="0"/>
              <a:t> </a:t>
            </a:r>
            <a:r>
              <a:rPr lang="pt-BR" b="1" dirty="0" err="1"/>
              <a:t>sao</a:t>
            </a:r>
            <a:r>
              <a:rPr lang="pt-BR" b="1" dirty="0"/>
              <a:t> candidatos aos implantes dentários?</a:t>
            </a:r>
            <a:r>
              <a:rPr lang="pt-BR" dirty="0"/>
              <a:t> 32 p. Monografia, Especialização em </a:t>
            </a:r>
            <a:r>
              <a:rPr lang="pt-BR" dirty="0" err="1"/>
              <a:t>Periodontia</a:t>
            </a:r>
            <a:r>
              <a:rPr lang="pt-BR" dirty="0"/>
              <a:t> – Universidade Federal de Santa Catarina, 2006. 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BEZERRA; </a:t>
            </a:r>
            <a:r>
              <a:rPr lang="pt-BR" dirty="0" err="1"/>
              <a:t>et</a:t>
            </a:r>
            <a:r>
              <a:rPr lang="pt-BR" dirty="0"/>
              <a:t> al. </a:t>
            </a:r>
            <a:r>
              <a:rPr lang="pt-BR" b="1" dirty="0"/>
              <a:t>Ancoragem absoluta utilizando </a:t>
            </a:r>
            <a:r>
              <a:rPr lang="pt-BR" b="1" dirty="0" err="1"/>
              <a:t>microparafusos</a:t>
            </a:r>
            <a:r>
              <a:rPr lang="pt-BR" b="1" dirty="0"/>
              <a:t> ortodônticos de titânio: planejamento e protocolo cirúrgico (Trilogia– Parte I)</a:t>
            </a:r>
            <a:r>
              <a:rPr lang="pt-BR" dirty="0"/>
              <a:t>. </a:t>
            </a:r>
            <a:r>
              <a:rPr lang="pt-BR" dirty="0" err="1"/>
              <a:t>Implant</a:t>
            </a:r>
            <a:r>
              <a:rPr lang="pt-BR" dirty="0"/>
              <a:t> </a:t>
            </a:r>
            <a:r>
              <a:rPr lang="pt-BR" dirty="0" err="1"/>
              <a:t>News</a:t>
            </a:r>
            <a:r>
              <a:rPr lang="pt-BR" dirty="0"/>
              <a:t>, São Paulo, v. 1, n. 6, p. 469-475, nov./dez. 2004.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u="sng" cap="small" dirty="0"/>
              <a:t>BRANDÃO, MUCHA. </a:t>
            </a:r>
            <a:r>
              <a:rPr lang="pt-BR" b="1" dirty="0"/>
              <a:t>Grau de aceitação de mini-implantes por pacientes em tratamento ortodôntico – estudo preliminar</a:t>
            </a:r>
            <a:r>
              <a:rPr lang="pt-BR" dirty="0"/>
              <a:t>. </a:t>
            </a:r>
            <a:r>
              <a:rPr lang="en-US" dirty="0"/>
              <a:t>R Dental Press </a:t>
            </a:r>
            <a:r>
              <a:rPr lang="en-US" dirty="0" err="1"/>
              <a:t>Ortodon</a:t>
            </a:r>
            <a:r>
              <a:rPr lang="en-US" dirty="0"/>
              <a:t> </a:t>
            </a:r>
            <a:r>
              <a:rPr lang="en-US" dirty="0" err="1"/>
              <a:t>Ortop</a:t>
            </a:r>
            <a:r>
              <a:rPr lang="en-US" dirty="0"/>
              <a:t> Facial  </a:t>
            </a:r>
            <a:r>
              <a:rPr lang="en-US" dirty="0" err="1"/>
              <a:t>Maringá</a:t>
            </a:r>
            <a:r>
              <a:rPr lang="en-US" dirty="0"/>
              <a:t>, v. 13, n. 5, p. 118-127, set./out. 2008.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en-US" dirty="0"/>
              <a:t>BÜCHTER, A. et al. </a:t>
            </a:r>
            <a:r>
              <a:rPr lang="en-US" b="1" dirty="0"/>
              <a:t>Load-related implant reaction of </a:t>
            </a:r>
            <a:r>
              <a:rPr lang="en-US" b="1" dirty="0" err="1"/>
              <a:t>miniimplants</a:t>
            </a:r>
            <a:r>
              <a:rPr lang="en-US" b="1" dirty="0"/>
              <a:t> used for orthodontic anchorage</a:t>
            </a:r>
            <a:r>
              <a:rPr lang="en-US" dirty="0"/>
              <a:t>. </a:t>
            </a:r>
            <a:r>
              <a:rPr lang="en-US" dirty="0" err="1"/>
              <a:t>Clin</a:t>
            </a:r>
            <a:r>
              <a:rPr lang="en-US" dirty="0"/>
              <a:t>. Oral Implants Res., Copenhagen, v. 16, no. 4, p. 473-479, 2005.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en-US" dirty="0"/>
              <a:t>CARANO, et al. </a:t>
            </a:r>
            <a:r>
              <a:rPr lang="en-US" b="1" dirty="0"/>
              <a:t>Clinical applications of the </a:t>
            </a:r>
            <a:r>
              <a:rPr lang="en-US" b="1" dirty="0" err="1"/>
              <a:t>miniscrews</a:t>
            </a:r>
            <a:r>
              <a:rPr lang="en-US" b="1" dirty="0"/>
              <a:t> anchorage system</a:t>
            </a:r>
            <a:r>
              <a:rPr lang="en-US" dirty="0"/>
              <a:t>. 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Orthod</a:t>
            </a:r>
            <a:r>
              <a:rPr lang="en-US" dirty="0"/>
              <a:t>, Boulder, v.39, n.1, p.9-24, Jan. 2005.</a:t>
            </a:r>
            <a:endParaRPr lang="pt-BR" dirty="0"/>
          </a:p>
          <a:p>
            <a:endParaRPr lang="pt-BR" u="sng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62500" lnSpcReduction="20000"/>
          </a:bodyPr>
          <a:lstStyle/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en-US" dirty="0"/>
              <a:t>CHENG, et al. </a:t>
            </a:r>
            <a:r>
              <a:rPr lang="en-US" b="1" dirty="0"/>
              <a:t>A prospective study of the risk factor associated with failure of </a:t>
            </a:r>
            <a:r>
              <a:rPr lang="en-US" b="1" dirty="0" err="1"/>
              <a:t>miniimplantes</a:t>
            </a:r>
            <a:r>
              <a:rPr lang="en-US" b="1" dirty="0"/>
              <a:t> used for orthodontic anchorage</a:t>
            </a:r>
            <a:r>
              <a:rPr lang="en-US" dirty="0"/>
              <a:t>. </a:t>
            </a:r>
            <a:r>
              <a:rPr lang="en-US" dirty="0" err="1"/>
              <a:t>Int</a:t>
            </a:r>
            <a:r>
              <a:rPr lang="en-US" dirty="0"/>
              <a:t> J Oral </a:t>
            </a:r>
            <a:r>
              <a:rPr lang="en-US" dirty="0" err="1"/>
              <a:t>Maxillofac</a:t>
            </a:r>
            <a:r>
              <a:rPr lang="en-US" dirty="0"/>
              <a:t> Implants, Lombard, v. 19, no. 1, p. 100-106, Jan./Feb. 2004.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pt-BR" dirty="0"/>
              <a:t>CONSOLARO; </a:t>
            </a:r>
            <a:r>
              <a:rPr lang="pt-BR" dirty="0" err="1"/>
              <a:t>et</a:t>
            </a:r>
            <a:r>
              <a:rPr lang="pt-BR" dirty="0"/>
              <a:t> al. </a:t>
            </a:r>
            <a:r>
              <a:rPr lang="pt-BR" b="1" dirty="0"/>
              <a:t>Mini-implantes: pontos consensuais e questionamentos sobre o seu uso clínico</a:t>
            </a:r>
            <a:r>
              <a:rPr lang="pt-BR" dirty="0"/>
              <a:t>. </a:t>
            </a:r>
            <a:r>
              <a:rPr lang="en-US" dirty="0"/>
              <a:t>R Dental Press </a:t>
            </a:r>
            <a:r>
              <a:rPr lang="en-US" dirty="0" err="1"/>
              <a:t>Ortodon</a:t>
            </a:r>
            <a:r>
              <a:rPr lang="en-US" dirty="0"/>
              <a:t> </a:t>
            </a:r>
            <a:r>
              <a:rPr lang="en-US" dirty="0" err="1"/>
              <a:t>Ortop</a:t>
            </a:r>
            <a:r>
              <a:rPr lang="en-US" dirty="0"/>
              <a:t> Facial  </a:t>
            </a:r>
            <a:r>
              <a:rPr lang="en-US" dirty="0" err="1"/>
              <a:t>Maringá</a:t>
            </a:r>
            <a:r>
              <a:rPr lang="en-US" dirty="0"/>
              <a:t>, v. 13, n. 5, p. 20-27, set./out. 2008.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en-US" dirty="0"/>
              <a:t>ERVERDI, KELES, NANDA.  </a:t>
            </a:r>
            <a:r>
              <a:rPr lang="en-US" b="1" dirty="0"/>
              <a:t>The Use of Skeletal Anchorage in Open Bite Treatment</a:t>
            </a:r>
            <a:r>
              <a:rPr lang="en-US" dirty="0"/>
              <a:t>: A </a:t>
            </a:r>
            <a:r>
              <a:rPr lang="en-US" dirty="0" err="1"/>
              <a:t>Cephalometric</a:t>
            </a:r>
            <a:r>
              <a:rPr lang="en-US" dirty="0"/>
              <a:t> Evaluation. </a:t>
            </a:r>
            <a:r>
              <a:rPr lang="pt-BR" dirty="0" err="1"/>
              <a:t>Angle</a:t>
            </a:r>
            <a:r>
              <a:rPr lang="pt-BR" dirty="0"/>
              <a:t> </a:t>
            </a:r>
            <a:r>
              <a:rPr lang="pt-BR" dirty="0" err="1"/>
              <a:t>Orthodontist</a:t>
            </a:r>
            <a:r>
              <a:rPr lang="pt-BR" dirty="0"/>
              <a:t>, </a:t>
            </a:r>
            <a:r>
              <a:rPr lang="pt-BR" dirty="0" err="1"/>
              <a:t>Vol</a:t>
            </a:r>
            <a:r>
              <a:rPr lang="pt-BR" dirty="0"/>
              <a:t> 74, No 3, 2004.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FERNANDES. </a:t>
            </a:r>
            <a:r>
              <a:rPr lang="pt-BR" b="1" dirty="0"/>
              <a:t>Considerações na indicação de </a:t>
            </a:r>
            <a:r>
              <a:rPr lang="pt-BR" b="1" dirty="0" err="1"/>
              <a:t>miniimplantes</a:t>
            </a:r>
            <a:r>
              <a:rPr lang="pt-BR" b="1" dirty="0"/>
              <a:t> na ortodontia</a:t>
            </a:r>
            <a:r>
              <a:rPr lang="pt-BR" dirty="0"/>
              <a:t>. 29 p. Monografia, Especialização em Ortodontia - ICS – FUNORTE/SOEBRÁS NÚCLEO ANÁPOLIS, 2009. 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JANSON, </a:t>
            </a:r>
            <a:r>
              <a:rPr lang="pt-BR" dirty="0" err="1"/>
              <a:t>SANT´ANA</a:t>
            </a:r>
            <a:r>
              <a:rPr lang="pt-BR" dirty="0"/>
              <a:t>, VASCONCELOS. </a:t>
            </a:r>
            <a:r>
              <a:rPr lang="pt-BR" b="1" dirty="0"/>
              <a:t>Ancoragem esquelética com </a:t>
            </a:r>
            <a:r>
              <a:rPr lang="pt-BR" b="1" dirty="0" err="1"/>
              <a:t>miniimplantes</a:t>
            </a:r>
            <a:r>
              <a:rPr lang="pt-BR" b="1" dirty="0"/>
              <a:t>: incorporação rotineira da técnica na prática ortodôntica</a:t>
            </a:r>
            <a:r>
              <a:rPr lang="pt-BR" dirty="0"/>
              <a:t>. </a:t>
            </a:r>
            <a:r>
              <a:rPr lang="en-US" dirty="0"/>
              <a:t>Rev. </a:t>
            </a:r>
            <a:r>
              <a:rPr lang="en-US" dirty="0" err="1"/>
              <a:t>Clín</a:t>
            </a:r>
            <a:r>
              <a:rPr lang="en-US" dirty="0"/>
              <a:t>. </a:t>
            </a:r>
            <a:r>
              <a:rPr lang="en-US" dirty="0" err="1"/>
              <a:t>Ortodon</a:t>
            </a:r>
            <a:r>
              <a:rPr lang="en-US" dirty="0"/>
              <a:t>. Dental Press, </a:t>
            </a:r>
            <a:r>
              <a:rPr lang="en-US" dirty="0" err="1"/>
              <a:t>Maringá</a:t>
            </a:r>
            <a:r>
              <a:rPr lang="en-US" dirty="0"/>
              <a:t>, v. 5, n. 4 - ago./set. 2006. 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pt-BR" dirty="0"/>
              <a:t>JOSGRILBERT; </a:t>
            </a:r>
            <a:r>
              <a:rPr lang="pt-BR" dirty="0" err="1"/>
              <a:t>et</a:t>
            </a:r>
            <a:r>
              <a:rPr lang="pt-BR" dirty="0"/>
              <a:t> al. </a:t>
            </a:r>
            <a:r>
              <a:rPr lang="pt-BR" b="1" dirty="0"/>
              <a:t>A utilização dos mini implantes na mecânica ortodôntica contemporânea</a:t>
            </a:r>
            <a:r>
              <a:rPr lang="pt-BR" dirty="0"/>
              <a:t>. </a:t>
            </a:r>
            <a:r>
              <a:rPr lang="en-US" dirty="0"/>
              <a:t>Rev. </a:t>
            </a:r>
            <a:r>
              <a:rPr lang="en-US" dirty="0" err="1"/>
              <a:t>Clín</a:t>
            </a:r>
            <a:r>
              <a:rPr lang="en-US" dirty="0"/>
              <a:t>. </a:t>
            </a:r>
            <a:r>
              <a:rPr lang="en-US" dirty="0" err="1"/>
              <a:t>Ortodon</a:t>
            </a:r>
            <a:r>
              <a:rPr lang="en-US" dirty="0"/>
              <a:t>. Dental Press, </a:t>
            </a:r>
            <a:r>
              <a:rPr lang="en-US" dirty="0" err="1"/>
              <a:t>Maringá</a:t>
            </a:r>
            <a:r>
              <a:rPr lang="en-US" dirty="0"/>
              <a:t>, v. 7, n. 4 - ago./set. 2008. 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pt-BR" dirty="0"/>
              <a:t>MARASSI, MARASSI. </a:t>
            </a:r>
            <a:r>
              <a:rPr lang="pt-BR" b="1" dirty="0"/>
              <a:t>Mini-implantes ortodônticos como auxiliares da fase de retração anterior</a:t>
            </a:r>
            <a:r>
              <a:rPr lang="pt-BR" dirty="0"/>
              <a:t>. </a:t>
            </a:r>
            <a:r>
              <a:rPr lang="en-US" dirty="0"/>
              <a:t>R Dental Press </a:t>
            </a:r>
            <a:r>
              <a:rPr lang="en-US" dirty="0" err="1"/>
              <a:t>Ortodon</a:t>
            </a:r>
            <a:r>
              <a:rPr lang="en-US" dirty="0"/>
              <a:t> </a:t>
            </a:r>
            <a:r>
              <a:rPr lang="en-US" dirty="0" err="1"/>
              <a:t>Ortop</a:t>
            </a:r>
            <a:r>
              <a:rPr lang="en-US" dirty="0"/>
              <a:t> Facial  </a:t>
            </a:r>
            <a:r>
              <a:rPr lang="en-US" dirty="0" err="1"/>
              <a:t>Maringá</a:t>
            </a:r>
            <a:r>
              <a:rPr lang="en-US" dirty="0"/>
              <a:t>, v. 13, n. 5, p. 57-75, set./out. 2008.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pt-BR" dirty="0"/>
              <a:t>MELO; </a:t>
            </a:r>
            <a:r>
              <a:rPr lang="pt-BR" dirty="0" err="1"/>
              <a:t>et</a:t>
            </a:r>
            <a:r>
              <a:rPr lang="pt-BR" dirty="0"/>
              <a:t> al. </a:t>
            </a:r>
            <a:r>
              <a:rPr lang="pt-BR" b="1" dirty="0"/>
              <a:t>O uso de </a:t>
            </a:r>
            <a:r>
              <a:rPr lang="pt-BR" b="1" dirty="0" err="1"/>
              <a:t>miniimplantes</a:t>
            </a:r>
            <a:r>
              <a:rPr lang="pt-BR" b="1" dirty="0"/>
              <a:t> como ancoragem ortodôntica planejamento ortodôntico/cirúrgico</a:t>
            </a:r>
            <a:r>
              <a:rPr lang="pt-BR" dirty="0"/>
              <a:t>. </a:t>
            </a:r>
            <a:r>
              <a:rPr lang="en-US" dirty="0"/>
              <a:t>Rev. </a:t>
            </a:r>
            <a:r>
              <a:rPr lang="en-US" dirty="0" err="1"/>
              <a:t>Clín</a:t>
            </a:r>
            <a:r>
              <a:rPr lang="en-US" dirty="0"/>
              <a:t>. </a:t>
            </a:r>
            <a:r>
              <a:rPr lang="en-US" dirty="0" err="1"/>
              <a:t>Ortodon</a:t>
            </a:r>
            <a:r>
              <a:rPr lang="en-US" dirty="0"/>
              <a:t>. Dental Press, </a:t>
            </a:r>
            <a:r>
              <a:rPr lang="en-US" dirty="0" err="1"/>
              <a:t>Maringá</a:t>
            </a:r>
            <a:r>
              <a:rPr lang="en-US" dirty="0"/>
              <a:t>, v. 5, n. 6 - </a:t>
            </a:r>
            <a:r>
              <a:rPr lang="en-US" dirty="0" err="1"/>
              <a:t>dez</a:t>
            </a:r>
            <a:r>
              <a:rPr lang="en-US" dirty="0"/>
              <a:t>. 2006/</a:t>
            </a:r>
            <a:r>
              <a:rPr lang="en-US" dirty="0" err="1"/>
              <a:t>jan</a:t>
            </a:r>
            <a:r>
              <a:rPr lang="en-US" dirty="0"/>
              <a:t>. 2007. 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pt-BR" dirty="0"/>
              <a:t>NASCIMENTO.; ARAÚJO; BEZERRA. </a:t>
            </a:r>
            <a:r>
              <a:rPr lang="pt-BR" b="1" dirty="0" err="1"/>
              <a:t>Microparafuso</a:t>
            </a:r>
            <a:r>
              <a:rPr lang="pt-BR" b="1" dirty="0"/>
              <a:t> ortodôntico: instalação e orientação de higiene </a:t>
            </a:r>
            <a:r>
              <a:rPr lang="pt-BR" b="1" dirty="0" err="1"/>
              <a:t>periimplantar</a:t>
            </a:r>
            <a:r>
              <a:rPr lang="pt-BR" dirty="0"/>
              <a:t>. </a:t>
            </a:r>
            <a:r>
              <a:rPr lang="pt-BR" dirty="0" err="1"/>
              <a:t>Rev</a:t>
            </a:r>
            <a:r>
              <a:rPr lang="pt-BR" dirty="0"/>
              <a:t> </a:t>
            </a:r>
            <a:r>
              <a:rPr lang="pt-BR" dirty="0" err="1"/>
              <a:t>Clin</a:t>
            </a:r>
            <a:r>
              <a:rPr lang="pt-BR" dirty="0"/>
              <a:t> </a:t>
            </a:r>
            <a:r>
              <a:rPr lang="pt-BR" dirty="0" err="1"/>
              <a:t>Ortodon</a:t>
            </a:r>
            <a:r>
              <a:rPr lang="pt-BR" dirty="0"/>
              <a:t> Dental </a:t>
            </a:r>
            <a:r>
              <a:rPr lang="pt-BR" dirty="0" err="1"/>
              <a:t>Press</a:t>
            </a:r>
            <a:r>
              <a:rPr lang="pt-BR" dirty="0"/>
              <a:t>, Maringá,v.5, n.1, p.24-31, fev./mar. 2006.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NOVA; </a:t>
            </a:r>
            <a:r>
              <a:rPr lang="pt-BR" dirty="0" err="1"/>
              <a:t>et</a:t>
            </a:r>
            <a:r>
              <a:rPr lang="pt-BR" dirty="0"/>
              <a:t> al. </a:t>
            </a:r>
            <a:r>
              <a:rPr lang="pt-BR" b="1" dirty="0"/>
              <a:t>Avaliação do torque para inserção, remoção e fratura de diferentes mini-implantes ortodônticos</a:t>
            </a:r>
            <a:r>
              <a:rPr lang="pt-BR" dirty="0"/>
              <a:t>. </a:t>
            </a:r>
            <a:r>
              <a:rPr lang="en-US" dirty="0"/>
              <a:t>R Dental Press </a:t>
            </a:r>
            <a:r>
              <a:rPr lang="en-US" dirty="0" err="1"/>
              <a:t>Ortodon</a:t>
            </a:r>
            <a:r>
              <a:rPr lang="en-US" dirty="0"/>
              <a:t> </a:t>
            </a:r>
            <a:r>
              <a:rPr lang="en-US" dirty="0" err="1"/>
              <a:t>Ortop</a:t>
            </a:r>
            <a:r>
              <a:rPr lang="en-US" dirty="0"/>
              <a:t> Facial  </a:t>
            </a:r>
            <a:r>
              <a:rPr lang="en-US" dirty="0" err="1"/>
              <a:t>Maringá</a:t>
            </a:r>
            <a:r>
              <a:rPr lang="en-US" dirty="0"/>
              <a:t>, v. 13, n. 5, p. 76-87, set./out. 2008.</a:t>
            </a:r>
            <a:endParaRPr lang="pt-BR" dirty="0"/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PADOVAN, </a:t>
            </a:r>
            <a:r>
              <a:rPr lang="pt-BR" dirty="0" err="1"/>
              <a:t>et</a:t>
            </a:r>
            <a:r>
              <a:rPr lang="pt-BR" dirty="0"/>
              <a:t> al. </a:t>
            </a:r>
            <a:r>
              <a:rPr lang="pt-BR" b="1" dirty="0"/>
              <a:t>Utilização de </a:t>
            </a:r>
            <a:r>
              <a:rPr lang="pt-BR" b="1" dirty="0" err="1"/>
              <a:t>microimplantes</a:t>
            </a:r>
            <a:r>
              <a:rPr lang="pt-BR" b="1" dirty="0"/>
              <a:t> como ancoragem ortodôntica no tratamento das más-oclusões</a:t>
            </a:r>
            <a:r>
              <a:rPr lang="pt-BR" dirty="0"/>
              <a:t>. v. 3, n 2, Março • Abril, 2006.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PITHON; </a:t>
            </a:r>
            <a:r>
              <a:rPr lang="pt-BR" dirty="0" err="1"/>
              <a:t>et</a:t>
            </a:r>
            <a:r>
              <a:rPr lang="pt-BR" dirty="0"/>
              <a:t> al. </a:t>
            </a:r>
            <a:r>
              <a:rPr lang="pt-BR" b="1" dirty="0"/>
              <a:t>Avaliação da resistência à flexão e fratura de mini-implantes ortodônticos</a:t>
            </a:r>
            <a:r>
              <a:rPr lang="pt-BR" dirty="0"/>
              <a:t>. </a:t>
            </a:r>
            <a:r>
              <a:rPr lang="en-US" dirty="0"/>
              <a:t>R Dental Press </a:t>
            </a:r>
            <a:r>
              <a:rPr lang="en-US" dirty="0" err="1"/>
              <a:t>Ortodon</a:t>
            </a:r>
            <a:r>
              <a:rPr lang="en-US" dirty="0"/>
              <a:t> </a:t>
            </a:r>
            <a:r>
              <a:rPr lang="en-US" dirty="0" err="1"/>
              <a:t>Ortop</a:t>
            </a:r>
            <a:r>
              <a:rPr lang="en-US" dirty="0"/>
              <a:t> Facial  </a:t>
            </a:r>
            <a:r>
              <a:rPr lang="en-US" dirty="0" err="1"/>
              <a:t>Maringá</a:t>
            </a:r>
            <a:r>
              <a:rPr lang="en-US" dirty="0"/>
              <a:t>, v. 13, n. 5, p. 128-133, set./out. 2008. 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pt-BR" dirty="0"/>
              <a:t>REIS JUNIOR. </a:t>
            </a:r>
            <a:r>
              <a:rPr lang="pt-BR" b="1" dirty="0"/>
              <a:t>Utilização de mini-implantes para ancoragem absoluta  evolução na </a:t>
            </a:r>
            <a:r>
              <a:rPr lang="pt-BR" b="1" dirty="0" err="1"/>
              <a:t>implantodontia</a:t>
            </a:r>
            <a:r>
              <a:rPr lang="pt-BR" dirty="0"/>
              <a:t>. 68 p. Monografia, Especialização em </a:t>
            </a:r>
            <a:r>
              <a:rPr lang="pt-BR" dirty="0" err="1"/>
              <a:t>Implantodontia</a:t>
            </a:r>
            <a:r>
              <a:rPr lang="pt-BR" dirty="0"/>
              <a:t> - Faculdade Norte de Minas  (FUNORTE), Regional de Santo André, 2011. 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VILLELA; </a:t>
            </a:r>
            <a:r>
              <a:rPr lang="pt-BR" dirty="0" err="1"/>
              <a:t>et</a:t>
            </a:r>
            <a:r>
              <a:rPr lang="pt-BR" dirty="0"/>
              <a:t> al. </a:t>
            </a:r>
            <a:r>
              <a:rPr lang="pt-BR" b="1" dirty="0"/>
              <a:t>Utilização de mini-implantes para ancoragem ortodôntico direta</a:t>
            </a:r>
            <a:r>
              <a:rPr lang="pt-BR" dirty="0"/>
              <a:t>. </a:t>
            </a:r>
            <a:r>
              <a:rPr lang="pt-BR" dirty="0" err="1"/>
              <a:t>Rev</a:t>
            </a:r>
            <a:r>
              <a:rPr lang="pt-BR" dirty="0"/>
              <a:t> </a:t>
            </a:r>
            <a:r>
              <a:rPr lang="pt-BR" dirty="0" err="1"/>
              <a:t>Innov</a:t>
            </a:r>
            <a:r>
              <a:rPr lang="pt-BR" dirty="0"/>
              <a:t> J, v. 8, n. 1, p 12 - 15, 2004.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ZUCOLOTO; CARVALHO. </a:t>
            </a:r>
            <a:r>
              <a:rPr lang="pt-BR" b="1" dirty="0"/>
              <a:t>Protocolo para ancoragem absoluta em ortodontia: micro-implante</a:t>
            </a:r>
            <a:r>
              <a:rPr lang="pt-BR" dirty="0"/>
              <a:t>. Revista Gaúcha de Odontologia, Porto Alegre, v. 56, n. 2, p. 201-205, 2008.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 smtClean="0">
                <a:latin typeface="Arial" charset="0"/>
              </a:rPr>
              <a:t/>
            </a:r>
            <a:br>
              <a:rPr lang="pt-BR" b="1" dirty="0" smtClean="0">
                <a:latin typeface="Arial" charset="0"/>
              </a:rPr>
            </a:br>
            <a:r>
              <a:rPr lang="pt-BR" b="1" dirty="0" smtClean="0">
                <a:latin typeface="Arial" charset="0"/>
              </a:rPr>
              <a:t>                                       </a:t>
            </a:r>
            <a:r>
              <a:rPr lang="pt-BR" sz="4000" b="1" dirty="0" smtClean="0">
                <a:latin typeface="Arial" charset="0"/>
              </a:rPr>
              <a:t>OBJETIVO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 OBJETIVO DE DESSE TRABALHO E REALIZAR UMA REVISÃO DE LITERATURA À RESPEITO DOS MINI-IMPLANTES ORTODONTICOS E OS FATORES SISTEMICOS COMO A HIGIENIZAÇÃO PERIIMPLANTAR.</a:t>
            </a:r>
            <a:endParaRPr lang="pt-BR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Mecânicas como ancoragem,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elasticos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Implantes tradicionais,tempo,alto custo;</a:t>
            </a:r>
          </a:p>
          <a:p>
            <a:pPr algn="just">
              <a:buFont typeface="Arial" pitchFamily="34" charset="0"/>
              <a:buChar char="•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Miniimplantes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,custo,fragmentos ósseos.</a:t>
            </a:r>
          </a:p>
          <a:p>
            <a:pPr algn="just">
              <a:buFont typeface="Arial" pitchFamily="34" charset="0"/>
              <a:buChar char="•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Carga imediata,forças.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                     (BAE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al., 2002)</a:t>
            </a:r>
          </a:p>
          <a:p>
            <a:pPr algn="just">
              <a:buFont typeface="Arial" pitchFamily="34" charset="0"/>
              <a:buChar char="•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      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Bezerra ET AL.(2004), Extrusão,aceitabilidade.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EVERDI, KELES, NANDA,(2004), Pesquisa,ancoragem esquelética,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intrusao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dos dentes posteriores.</a:t>
            </a:r>
          </a:p>
          <a:p>
            <a:pPr algn="just">
              <a:buFont typeface="Arial" pitchFamily="34" charset="0"/>
              <a:buChar char="•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CARANO,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al. (2005),Excelência,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resistencia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mecanica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 local de inserção.indicação guia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cirurgico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buNone/>
            </a:pP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mv="urn:schemas-microsoft-com:mac:vml" xmlns:mo="http://schemas.microsoft.com/office/mac/office/2008/main" xmlns:ve="http://schemas.openxmlformats.org/markup-compatibility/2006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877272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5877272"/>
            <a:ext cx="91440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b="1" dirty="0" smtClean="0"/>
              <a:t>Fig. 1</a:t>
            </a:r>
            <a:r>
              <a:rPr lang="pt-BR" dirty="0" smtClean="0"/>
              <a:t>: </a:t>
            </a:r>
            <a:r>
              <a:rPr lang="pt-BR" b="1" dirty="0" smtClean="0"/>
              <a:t>A</a:t>
            </a:r>
            <a:r>
              <a:rPr lang="pt-BR" dirty="0" smtClean="0"/>
              <a:t>. guia cirúrgica feita a partir de segmento de arame retangular. </a:t>
            </a:r>
            <a:r>
              <a:rPr lang="pt-BR" b="1" dirty="0" smtClean="0"/>
              <a:t>B</a:t>
            </a:r>
            <a:r>
              <a:rPr lang="pt-BR" dirty="0" smtClean="0"/>
              <a:t>. marcador metálico ajuda a evitar danos às raízes durante a colocação de mini-implantes.</a:t>
            </a:r>
          </a:p>
          <a:p>
            <a:r>
              <a:rPr lang="pt-BR" b="1" dirty="0" smtClean="0"/>
              <a:t>Fonte</a:t>
            </a:r>
            <a:r>
              <a:rPr lang="pt-BR" dirty="0" smtClean="0"/>
              <a:t>: CARANO, A. </a:t>
            </a:r>
            <a:r>
              <a:rPr lang="pt-BR" dirty="0" err="1" smtClean="0"/>
              <a:t>et</a:t>
            </a:r>
            <a:r>
              <a:rPr lang="pt-BR" dirty="0" smtClean="0"/>
              <a:t> al. P. 11, 2005.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pt-BR" sz="4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pt-BR" sz="2800" dirty="0" smtClean="0"/>
          </a:p>
          <a:p>
            <a:endParaRPr lang="pt-BR" sz="2800" dirty="0"/>
          </a:p>
          <a:p>
            <a:pPr>
              <a:buFont typeface="Arial" pitchFamily="34" charset="0"/>
              <a:buChar char="•"/>
            </a:pPr>
            <a:endParaRPr lang="pt-BR" sz="2800" dirty="0" smtClean="0"/>
          </a:p>
          <a:p>
            <a:pPr algn="ctr">
              <a:buFont typeface="Arial" pitchFamily="34" charset="0"/>
              <a:buChar char="•"/>
            </a:pPr>
            <a:r>
              <a:rPr lang="pt-BR" sz="3600" dirty="0" smtClean="0"/>
              <a:t> </a:t>
            </a:r>
            <a:r>
              <a:rPr lang="pt-BR" sz="3600" dirty="0" err="1" smtClean="0"/>
              <a:t>Diâmentro</a:t>
            </a:r>
            <a:r>
              <a:rPr lang="pt-BR" sz="3600" dirty="0" smtClean="0"/>
              <a:t> e comprimento dos Mini-implantes,habilidade manual.</a:t>
            </a:r>
          </a:p>
          <a:p>
            <a:pPr algn="ctr"/>
            <a:r>
              <a:rPr lang="pt-BR" sz="3600" dirty="0" smtClean="0"/>
              <a:t>      (ARAÚJO; </a:t>
            </a:r>
            <a:r>
              <a:rPr lang="pt-BR" sz="3600" dirty="0" err="1" smtClean="0"/>
              <a:t>et</a:t>
            </a:r>
            <a:r>
              <a:rPr lang="pt-BR" sz="3600" dirty="0" smtClean="0"/>
              <a:t> al.;2006)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Planejamento cirúrgico para instalação dos </a:t>
            </a:r>
            <a:r>
              <a:rPr lang="pt-BR" sz="2000" b="1" dirty="0" err="1">
                <a:latin typeface="Arial" pitchFamily="34" charset="0"/>
                <a:cs typeface="Arial" pitchFamily="34" charset="0"/>
              </a:rPr>
              <a:t>microparafusos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ortodônticos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(NASCIMENTO, ARAÚJO, BEZERRA, 2006)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C:\Users\WINDOWS\Desktop\QUAD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215369" cy="457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 Ancoragens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ortôdonticas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intra bucais: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Barra palatina;</a:t>
            </a:r>
          </a:p>
          <a:p>
            <a:pPr algn="l"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Botão de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nance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Barra Lingual;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Aparelhos extra bucais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 Criação ancoragem autônoma.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             (MELO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al., (2007).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818</Words>
  <Application>Microsoft Office PowerPoint</Application>
  <PresentationFormat>Apresentação na tela (4:3)</PresentationFormat>
  <Paragraphs>197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UNIDADE DE ENSINO SUPERIOR INGÁ FACULDADE INGÁ  Apresentação de Monografia da Especialização em Ortodontia  </vt:lpstr>
      <vt:lpstr>Slide 2</vt:lpstr>
      <vt:lpstr>                                        OBJETIVO</vt:lpstr>
      <vt:lpstr>Slide 4</vt:lpstr>
      <vt:lpstr>      </vt:lpstr>
      <vt:lpstr>Slide 6</vt:lpstr>
      <vt:lpstr>    </vt:lpstr>
      <vt:lpstr>Planejamento cirúrgico para instalação dos microparafusos ortodônticos (NASCIMENTO, ARAÚJO, BEZERRA, 2006)</vt:lpstr>
      <vt:lpstr>Slide 9</vt:lpstr>
      <vt:lpstr>Slide 10</vt:lpstr>
      <vt:lpstr> </vt:lpstr>
      <vt:lpstr>     </vt:lpstr>
      <vt:lpstr>  </vt:lpstr>
      <vt:lpstr>    </vt:lpstr>
      <vt:lpstr>Slide 15</vt:lpstr>
      <vt:lpstr>Slide 16</vt:lpstr>
      <vt:lpstr>Slide 17</vt:lpstr>
      <vt:lpstr>           HIGIENIZAÇÃO</vt:lpstr>
      <vt:lpstr>Slide 19</vt:lpstr>
      <vt:lpstr>Slide 20</vt:lpstr>
      <vt:lpstr>             CONCLUSÃO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 DE ENSINO SUPERIOR INGÁ FACULDADE INGÁ  Apresentação de Monografia da Especialização em Implantodontia</dc:title>
  <dc:creator>Rafael</dc:creator>
  <cp:lastModifiedBy>Mustapha</cp:lastModifiedBy>
  <cp:revision>65</cp:revision>
  <dcterms:created xsi:type="dcterms:W3CDTF">2013-03-03T20:53:58Z</dcterms:created>
  <dcterms:modified xsi:type="dcterms:W3CDTF">2013-10-22T11:41:23Z</dcterms:modified>
</cp:coreProperties>
</file>